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77" r:id="rId3"/>
    <p:sldId id="279" r:id="rId4"/>
    <p:sldId id="280" r:id="rId5"/>
    <p:sldId id="281" r:id="rId6"/>
    <p:sldId id="287" r:id="rId7"/>
    <p:sldId id="288" r:id="rId8"/>
    <p:sldId id="289" r:id="rId9"/>
    <p:sldId id="28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686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92.png>
</file>

<file path=ppt/media/image2.png>
</file>

<file path=ppt/media/image202.png>
</file>

<file path=ppt/media/image213.png>
</file>

<file path=ppt/media/image2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3E60E-E0F6-4792-84C4-2EDD4D15A741}" type="datetimeFigureOut">
              <a:rPr lang="en-IN" smtClean="0"/>
              <a:t>10-01-2023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469E3-3358-4E6E-8F21-9DF9BF6BC7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1592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972" y="1223493"/>
            <a:ext cx="8136228" cy="2150772"/>
          </a:xfrm>
          <a:solidFill>
            <a:srgbClr val="002060"/>
          </a:solidFill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7090" y="4031087"/>
            <a:ext cx="6858000" cy="1197735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latin typeface="Bookman Old Style" panose="020506040505050202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7735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1639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7091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639" y="0"/>
            <a:ext cx="8680361" cy="1068945"/>
          </a:xfrm>
          <a:solidFill>
            <a:srgbClr val="002060"/>
          </a:solidFill>
        </p:spPr>
        <p:txBody>
          <a:bodyPr/>
          <a:lstStyle>
            <a:lvl1pPr>
              <a:defRPr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8178085" cy="365125"/>
          </a:xfrm>
          <a:solidFill>
            <a:srgbClr val="002060"/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62130"/>
            <a:ext cx="9144000" cy="4893970"/>
          </a:xfrm>
        </p:spPr>
        <p:txBody>
          <a:bodyPr/>
          <a:lstStyle>
            <a:lvl1pPr>
              <a:defRPr sz="2800"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1pPr>
            <a:lvl2pPr>
              <a:defRPr sz="2400"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2pPr>
            <a:lvl3pPr>
              <a:defRPr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3pPr>
            <a:lvl4pPr>
              <a:defRPr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4pPr>
            <a:lvl5pPr>
              <a:defRPr baseline="0">
                <a:latin typeface="Calibri" panose="020F0502020204030204" pitchFamily="34" charset="0"/>
                <a:ea typeface="Cambria Math" panose="02040503050406030204" pitchFamily="18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6873" y="6492875"/>
            <a:ext cx="837127" cy="365125"/>
          </a:xfrm>
          <a:solidFill>
            <a:srgbClr val="002060"/>
          </a:solidFill>
        </p:spPr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" y="-1"/>
            <a:ext cx="347730" cy="1068945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705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730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-1" y="6492875"/>
            <a:ext cx="6233375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86600" y="6492874"/>
            <a:ext cx="2057400" cy="365125"/>
          </a:xfrm>
        </p:spPr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6971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2620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1292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383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58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110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66345-C3FE-4FDE-AC50-77F8EF49B9E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6446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3.png"/><Relationship Id="rId7" Type="http://schemas.openxmlformats.org/officeDocument/2006/relationships/image" Target="../media/image25.png"/><Relationship Id="rId2" Type="http://schemas.openxmlformats.org/officeDocument/2006/relationships/image" Target="../media/image20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2.png"/><Relationship Id="rId9" Type="http://schemas.openxmlformats.org/officeDocument/2006/relationships/image" Target="../media/image19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/>
              <a:t>DEEP </a:t>
            </a:r>
            <a:r>
              <a:rPr lang="en-IN" sz="3200" dirty="0" smtClean="0"/>
              <a:t>LEARNING</a:t>
            </a:r>
            <a:br>
              <a:rPr lang="en-IN" sz="3200" dirty="0" smtClean="0"/>
            </a:br>
            <a:r>
              <a:rPr lang="en-IN" sz="3200" dirty="0" smtClean="0"/>
              <a:t>(IT549)</a:t>
            </a:r>
            <a:r>
              <a:rPr lang="en-IN" sz="3200" dirty="0" smtClean="0"/>
              <a:t/>
            </a:r>
            <a:br>
              <a:rPr lang="en-IN" sz="3200" dirty="0" smtClean="0"/>
            </a:br>
            <a:r>
              <a:rPr lang="en-IN" sz="3200" dirty="0"/>
              <a:t/>
            </a:r>
            <a:br>
              <a:rPr lang="en-IN" sz="3200" dirty="0"/>
            </a:br>
            <a:r>
              <a:rPr lang="en-IN" sz="3200" dirty="0" smtClean="0"/>
              <a:t>INTRODUCTION</a:t>
            </a:r>
            <a:endParaRPr lang="en-IN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 smtClean="0"/>
              <a:t>Bakul</a:t>
            </a:r>
            <a:r>
              <a:rPr lang="en-IN" dirty="0" smtClean="0"/>
              <a:t> </a:t>
            </a:r>
            <a:r>
              <a:rPr lang="en-IN" dirty="0" err="1" smtClean="0"/>
              <a:t>Gohel</a:t>
            </a:r>
            <a:r>
              <a:rPr lang="en-IN" dirty="0" smtClean="0"/>
              <a:t>, Ph.D.</a:t>
            </a:r>
          </a:p>
          <a:p>
            <a:r>
              <a:rPr lang="en-IN" dirty="0" smtClean="0"/>
              <a:t>DA-IICT, Gandhinagar</a:t>
            </a:r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215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Deep Learning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2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45" y="1522692"/>
            <a:ext cx="8300364" cy="43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Deep ? Learning 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3</a:t>
            </a:fld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70" y="3728635"/>
            <a:ext cx="4716030" cy="2605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23" y="3478016"/>
            <a:ext cx="4013127" cy="2838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/>
          <p:cNvCxnSpPr/>
          <p:nvPr/>
        </p:nvCxnSpPr>
        <p:spPr>
          <a:xfrm flipH="1">
            <a:off x="4243526" y="3710866"/>
            <a:ext cx="184444" cy="264554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29" name="Picture 5" descr="Deep Learning to the Rescue | Security Info Watch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3227" y="1059104"/>
            <a:ext cx="5313069" cy="2294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3883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DEEP LEARNING  ?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4</a:t>
            </a:fld>
            <a:endParaRPr lang="en-IN"/>
          </a:p>
        </p:txBody>
      </p:sp>
      <p:sp>
        <p:nvSpPr>
          <p:cNvPr id="4" name="TextBox 3"/>
          <p:cNvSpPr txBox="1"/>
          <p:nvPr/>
        </p:nvSpPr>
        <p:spPr>
          <a:xfrm>
            <a:off x="275206" y="5504178"/>
            <a:ext cx="7332955" cy="92333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b="1" dirty="0" smtClean="0"/>
              <a:t>Why DEEP LEARNING  ? Solve…</a:t>
            </a:r>
          </a:p>
          <a:p>
            <a:pPr lvl="1"/>
            <a:r>
              <a:rPr lang="en-GB" dirty="0" smtClean="0"/>
              <a:t>: </a:t>
            </a:r>
            <a:r>
              <a:rPr lang="en-GB" i="1" dirty="0" smtClean="0"/>
              <a:t>Object detection and recognition</a:t>
            </a:r>
          </a:p>
          <a:p>
            <a:pPr lvl="1"/>
            <a:r>
              <a:rPr lang="en-GB" dirty="0" smtClean="0"/>
              <a:t>: </a:t>
            </a:r>
            <a:r>
              <a:rPr lang="en-GB" i="1" dirty="0" smtClean="0"/>
              <a:t>Natural language processing / speech to text /  speech recognition</a:t>
            </a:r>
            <a:endParaRPr lang="en-GB" i="1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432" y="1221894"/>
            <a:ext cx="3495952" cy="2349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 descr="Controlled Object Recognition | Intel DevMesh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060" y="1211049"/>
            <a:ext cx="3146918" cy="236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5" t="19071" r="58324" b="53529"/>
          <a:stretch/>
        </p:blipFill>
        <p:spPr bwMode="auto">
          <a:xfrm>
            <a:off x="275206" y="3772200"/>
            <a:ext cx="3528789" cy="1652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9" name="Picture 11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8" r="17460"/>
          <a:stretch/>
        </p:blipFill>
        <p:spPr bwMode="auto">
          <a:xfrm>
            <a:off x="4944863" y="3906102"/>
            <a:ext cx="1198486" cy="932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866" y="3772200"/>
            <a:ext cx="1867778" cy="1342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3735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Scope</a:t>
            </a: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5</a:t>
            </a:fld>
            <a:endParaRPr lang="en-IN"/>
          </a:p>
        </p:txBody>
      </p:sp>
      <p:sp>
        <p:nvSpPr>
          <p:cNvPr id="4" name="TextBox 3"/>
          <p:cNvSpPr txBox="1"/>
          <p:nvPr/>
        </p:nvSpPr>
        <p:spPr>
          <a:xfrm>
            <a:off x="275206" y="5504178"/>
            <a:ext cx="7332955" cy="92333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b="1" dirty="0" smtClean="0"/>
              <a:t>OPEN CHALANGEs / PROBLEMs for DEEP LEARNING :</a:t>
            </a:r>
            <a:endParaRPr lang="en-GB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GB" dirty="0" smtClean="0"/>
              <a:t>: </a:t>
            </a:r>
            <a:r>
              <a:rPr lang="en-GB" i="1" dirty="0" smtClean="0"/>
              <a:t>Object detection and recognition</a:t>
            </a:r>
          </a:p>
          <a:p>
            <a:pPr lvl="1"/>
            <a:r>
              <a:rPr lang="en-GB" dirty="0" smtClean="0"/>
              <a:t>: </a:t>
            </a:r>
            <a:r>
              <a:rPr lang="en-GB" i="1" dirty="0" smtClean="0"/>
              <a:t>Natural language processing / speech to text /  speech recognition</a:t>
            </a:r>
            <a:endParaRPr lang="en-GB" i="1" dirty="0"/>
          </a:p>
        </p:txBody>
      </p:sp>
      <p:pic>
        <p:nvPicPr>
          <p:cNvPr id="2057" name="Picture 9" descr="speechtotex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359" y="3893011"/>
            <a:ext cx="3049264" cy="1546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8" t="19070" r="56228" b="54407"/>
          <a:stretch/>
        </p:blipFill>
        <p:spPr bwMode="auto">
          <a:xfrm>
            <a:off x="275206" y="3975683"/>
            <a:ext cx="3550301" cy="145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8" name="Picture 6" descr="https://media.nature.com/lw800/magazine-assets/d41586-019-03013-5/d41586-019-03013-5_17247076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09" y="1123835"/>
            <a:ext cx="2782933" cy="261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https://media.nature.com/lw800/magazine-assets/d41586-019-03013-5/d41586-019-03013-5_1724956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4506" y="1072615"/>
            <a:ext cx="3025638" cy="2802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190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6</a:t>
            </a:fld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678513" y="2961428"/>
            <a:ext cx="1303699" cy="106830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2231745" y="3260635"/>
            <a:ext cx="1312752" cy="624689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Input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159237" y="1144771"/>
                <a:ext cx="6476954" cy="12926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𝐷𝑎𝑡𝑎𝑠𝑒𝑡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b="1" i="1">
                            <a:latin typeface="Cambria Math"/>
                          </a:rPr>
                          <m:t>𝑫</m:t>
                        </m:r>
                      </m:e>
                    </m:d>
                  </m:oMath>
                </a14:m>
                <a:r>
                  <a:rPr lang="en-US" b="0" i="1" dirty="0" smtClean="0">
                    <a:latin typeface="Cambria Math" panose="02040503050406030204" pitchFamily="18" charset="0"/>
                  </a:rPr>
                  <a:t> is  {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b="1" i="1" baseline="-25000">
                        <a:latin typeface="Cambria Math" panose="02040503050406030204" pitchFamily="18" charset="0"/>
                      </a:rPr>
                      <m:t>𝑵𝑿𝑴</m:t>
                    </m:r>
                  </m:oMath>
                </a14:m>
                <a:r>
                  <a:rPr lang="en-US" b="0" i="1" dirty="0" smtClean="0">
                    <a:latin typeface="Cambria Math" panose="02040503050406030204" pitchFamily="18" charset="0"/>
                  </a:rPr>
                  <a:t> 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𝒀</m:t>
                    </m:r>
                    <m:r>
                      <a:rPr lang="en-US" b="1" i="1" baseline="-25000">
                        <a:latin typeface="Cambria Math" panose="02040503050406030204" pitchFamily="18" charset="0"/>
                      </a:rPr>
                      <m:t>𝑵𝑿𝑲</m:t>
                    </m:r>
                  </m:oMath>
                </a14:m>
                <a:r>
                  <a:rPr lang="en-US" b="0" i="1" dirty="0" smtClean="0">
                    <a:latin typeface="Cambria Math" panose="02040503050406030204" pitchFamily="18" charset="0"/>
                  </a:rPr>
                  <a:t>}</a:t>
                </a:r>
              </a:p>
              <a:p>
                <a:r>
                  <a:rPr lang="en-US" i="1" dirty="0" smtClean="0">
                    <a:latin typeface="Cambria Math" panose="02040503050406030204" pitchFamily="18" charset="0"/>
                  </a:rPr>
                  <a:t>where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𝑵</m:t>
                      </m:r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𝑖𝑠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𝑛𝑢𝑚𝑏𝑒𝑟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𝑜𝑏𝑠𝑒𝑟𝑣𝑎𝑡𝑖𝑜𝑛𝑠</m:t>
                      </m:r>
                    </m:oMath>
                  </m:oMathPara>
                </a14:m>
                <a:endParaRPr lang="en-US" sz="14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𝑴</m:t>
                      </m:r>
                      <m:r>
                        <a:rPr lang="en-US" sz="14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>
                          <a:latin typeface="Cambria Math" panose="02040503050406030204" pitchFamily="18" charset="0"/>
                        </a:rPr>
                        <m:t>𝑖𝑠</m:t>
                      </m:r>
                      <m:d>
                        <m:d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𝑖𝑛𝑑𝑒𝑝𝑒𝑛𝑑𝑎𝑛𝑡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𝑣𝑎𝑟𝑖𝑎𝑏𝑙𝑒𝑠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𝑓𝑒𝑎𝑡𝑢𝑟𝑒𝑠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𝑖𝑛𝑝𝑢𝑡𝑠</m:t>
                          </m:r>
                        </m:e>
                      </m:d>
                    </m:oMath>
                  </m:oMathPara>
                </a14:m>
                <a:endParaRPr lang="en-US" sz="14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𝑲</m:t>
                      </m:r>
                      <m:r>
                        <a:rPr lang="en-US" sz="14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>
                          <a:latin typeface="Cambria Math" panose="02040503050406030204" pitchFamily="18" charset="0"/>
                        </a:rPr>
                        <m:t>𝑖𝑠</m:t>
                      </m:r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𝑑𝑒𝑝𝑒𝑛𝑑𝑎𝑛𝑡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𝑣𝑎𝑟𝑖𝑎𝑏𝑙𝑒𝑠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𝑡𝑎𝑟𝑔𝑒𝑡𝑠</m:t>
                          </m:r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𝑜𝑢𝑡𝑝𝑢𝑡𝑠</m:t>
                          </m:r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237" y="1144771"/>
                <a:ext cx="6476954" cy="1292662"/>
              </a:xfrm>
              <a:prstGeom prst="rect">
                <a:avLst/>
              </a:prstGeom>
              <a:blipFill>
                <a:blip r:embed="rId2"/>
                <a:stretch>
                  <a:fillRect l="-753" t="-3302" b="-9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ight Arrow 9"/>
          <p:cNvSpPr/>
          <p:nvPr/>
        </p:nvSpPr>
        <p:spPr>
          <a:xfrm>
            <a:off x="5116228" y="3260635"/>
            <a:ext cx="1312752" cy="624689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3839746" y="4136799"/>
                <a:ext cx="98123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i="1" smtClean="0">
                          <a:latin typeface="Cambria Math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𝒘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9746" y="4136799"/>
                <a:ext cx="981231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5389935" y="3763748"/>
                <a:ext cx="382669" cy="376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i="1" smtClean="0">
                              <a:latin typeface="Cambria Math"/>
                            </a:rPr>
                            <m:t>𝑌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9935" y="3763748"/>
                <a:ext cx="382669" cy="376770"/>
              </a:xfrm>
              <a:prstGeom prst="rect">
                <a:avLst/>
              </a:prstGeom>
              <a:blipFill>
                <a:blip r:embed="rId4"/>
                <a:stretch>
                  <a:fillRect t="-1613" r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6702687" y="3437738"/>
                <a:ext cx="1865012" cy="3767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𝑬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𝑒𝑟𝑟𝑜𝑟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acc>
                        <m:accPr>
                          <m:chr m:val="̂"/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i="1">
                              <a:latin typeface="Cambria Math"/>
                            </a:rPr>
                            <m:t>𝑌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2687" y="3437738"/>
                <a:ext cx="1865012" cy="376770"/>
              </a:xfrm>
              <a:prstGeom prst="rect">
                <a:avLst/>
              </a:prstGeom>
              <a:blipFill>
                <a:blip r:embed="rId5"/>
                <a:stretch>
                  <a:fillRect t="-1613" r="-5902" b="-12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>
              <a:xfrm>
                <a:off x="1648730" y="4680710"/>
                <a:ext cx="634449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𝑓𝑖𝑛𝑑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IN" b="1" i="1">
                          <a:latin typeface="Cambria Math" panose="02040503050406030204" pitchFamily="18" charset="0"/>
                        </a:rPr>
                        <m:t>𝒘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parameters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𝑡h𝑎𝑡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𝑚𝑖𝑛𝑖𝑚𝑖𝑧𝑒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𝑝𝑟𝑒𝑑𝑖𝑐𝑡𝑖𝑜𝑛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𝑒𝑟𝑟𝑜𝑟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𝑬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i="1" dirty="0"/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8730" y="4680710"/>
                <a:ext cx="6344494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/>
              <p:cNvSpPr/>
              <p:nvPr/>
            </p:nvSpPr>
            <p:spPr>
              <a:xfrm>
                <a:off x="2629850" y="3763748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9850" y="3763748"/>
                <a:ext cx="39228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 23"/>
              <p:cNvSpPr/>
              <p:nvPr/>
            </p:nvSpPr>
            <p:spPr>
              <a:xfrm>
                <a:off x="463639" y="5467586"/>
                <a:ext cx="6717853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b="1" dirty="0"/>
                  <a:t>Learning</a:t>
                </a:r>
                <a:r>
                  <a:rPr lang="en-IN" dirty="0"/>
                  <a:t> : learn mapping function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/>
                      </a:rPr>
                      <m:t>𝑓</m:t>
                    </m:r>
                    <m:r>
                      <a:rPr lang="en-IN" i="1">
                        <a:latin typeface="Cambria Math"/>
                      </a:rPr>
                      <m:t>:</m:t>
                    </m:r>
                    <m:sSup>
                      <m:sSup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>
                            <a:latin typeface="Cambria Math"/>
                            <a:ea typeface="Cambria Math"/>
                          </a:rPr>
                          <m:t>ℝ</m:t>
                        </m:r>
                      </m:e>
                      <m:sup>
                        <m:r>
                          <a:rPr lang="en-IN" i="1">
                            <a:latin typeface="Cambria Math" panose="02040503050406030204" pitchFamily="18" charset="0"/>
                            <a:ea typeface="Cambria Math"/>
                          </a:rPr>
                          <m:t>𝑀</m:t>
                        </m:r>
                      </m:sup>
                    </m:sSup>
                    <m:r>
                      <a:rPr lang="en-IN" i="1">
                        <a:latin typeface="Cambria Math"/>
                      </a:rPr>
                      <m:t>→</m:t>
                    </m:r>
                    <m:sSup>
                      <m:sSup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>
                            <a:latin typeface="Cambria Math"/>
                            <a:ea typeface="Cambria Math"/>
                          </a:rPr>
                          <m:t>ℝ</m:t>
                        </m:r>
                      </m:e>
                      <m:sup>
                        <m:r>
                          <a:rPr lang="en-IN" i="1">
                            <a:latin typeface="Cambria Math" panose="02040503050406030204" pitchFamily="18" charset="0"/>
                            <a:ea typeface="Cambria Math"/>
                          </a:rPr>
                          <m:t>𝐾</m:t>
                        </m:r>
                      </m:sup>
                    </m:sSup>
                  </m:oMath>
                </a14:m>
                <a:r>
                  <a:rPr lang="en-IN" dirty="0"/>
                  <a:t> given dataset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/>
                      </a:rPr>
                      <m:t>𝐷</m:t>
                    </m:r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639" y="5467586"/>
                <a:ext cx="6717853" cy="369332"/>
              </a:xfrm>
              <a:prstGeom prst="rect">
                <a:avLst/>
              </a:prstGeom>
              <a:blipFill>
                <a:blip r:embed="rId8"/>
                <a:stretch>
                  <a:fillRect l="-726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/>
              <p:cNvSpPr/>
              <p:nvPr/>
            </p:nvSpPr>
            <p:spPr>
              <a:xfrm>
                <a:off x="463638" y="5801920"/>
                <a:ext cx="8010405" cy="6537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b="1" dirty="0"/>
                  <a:t>Prediction</a:t>
                </a:r>
                <a:r>
                  <a:rPr lang="en-IN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IN" dirty="0"/>
                  <a:t> =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/>
                      </a:rPr>
                      <m:t>𝑓</m:t>
                    </m:r>
                    <m:r>
                      <a:rPr lang="en-GB" i="1">
                        <a:latin typeface="Cambria Math"/>
                      </a:rPr>
                      <m:t>(</m:t>
                    </m:r>
                    <m:acc>
                      <m:accPr>
                        <m:chr m:val="̂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i="1">
                            <a:latin typeface="Cambria Math"/>
                          </a:rPr>
                          <m:t>𝑋</m:t>
                        </m:r>
                      </m:e>
                    </m:acc>
                    <m:r>
                      <a:rPr lang="en-GB" i="1">
                        <a:latin typeface="Cambria Math"/>
                      </a:rPr>
                      <m:t>)</m:t>
                    </m:r>
                  </m:oMath>
                </a14:m>
                <a:r>
                  <a:rPr lang="en-IN" dirty="0"/>
                  <a:t>, generaly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i="1">
                            <a:latin typeface="Cambria Math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IN" dirty="0"/>
                  <a:t> is not belong </a:t>
                </a:r>
                <a:r>
                  <a:rPr lang="en-IN" dirty="0" smtClean="0"/>
                  <a:t>to training data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/>
                      </a:rPr>
                      <m:t>𝐷</m:t>
                    </m:r>
                  </m:oMath>
                </a14:m>
                <a:r>
                  <a:rPr lang="en-GB" dirty="0"/>
                  <a:t>, but expected to follow distribution similar to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/>
                      </a:rPr>
                      <m:t>𝑋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638" y="5801920"/>
                <a:ext cx="8010405" cy="653769"/>
              </a:xfrm>
              <a:prstGeom prst="rect">
                <a:avLst/>
              </a:prstGeom>
              <a:blipFill>
                <a:blip r:embed="rId9"/>
                <a:stretch>
                  <a:fillRect l="-609" t="-3738" b="-140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377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Supervised Machine </a:t>
            </a:r>
            <a:r>
              <a:rPr lang="en-IN" dirty="0"/>
              <a:t>Learning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5230745"/>
          </a:xfrm>
        </p:spPr>
        <p:txBody>
          <a:bodyPr>
            <a:normAutofit/>
          </a:bodyPr>
          <a:lstStyle/>
          <a:p>
            <a:r>
              <a:rPr lang="en-IN" dirty="0" smtClean="0"/>
              <a:t>During the training of the model, input and corresponding output is known, and error in predicting output value guide the model learning…</a:t>
            </a:r>
          </a:p>
          <a:p>
            <a:pPr lvl="1"/>
            <a:r>
              <a:rPr lang="en-IN" dirty="0" smtClean="0"/>
              <a:t>Regression</a:t>
            </a:r>
          </a:p>
          <a:p>
            <a:pPr lvl="1"/>
            <a:r>
              <a:rPr lang="en-IN" dirty="0" smtClean="0"/>
              <a:t>Classification</a:t>
            </a:r>
          </a:p>
          <a:p>
            <a:endParaRPr lang="en-IN" dirty="0"/>
          </a:p>
          <a:p>
            <a:endParaRPr lang="en-I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7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021" y="3471022"/>
            <a:ext cx="3021852" cy="30218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790" y="3326622"/>
            <a:ext cx="3166252" cy="316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86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Unsupervised Machine </a:t>
            </a:r>
            <a:r>
              <a:rPr lang="en-IN" dirty="0"/>
              <a:t>Learning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262129"/>
            <a:ext cx="9144000" cy="5230745"/>
          </a:xfrm>
        </p:spPr>
        <p:txBody>
          <a:bodyPr>
            <a:normAutofit/>
          </a:bodyPr>
          <a:lstStyle/>
          <a:p>
            <a:r>
              <a:rPr lang="en-IN" dirty="0" smtClean="0"/>
              <a:t>learn the input data distribution or its structural characteristics</a:t>
            </a:r>
          </a:p>
          <a:p>
            <a:pPr lvl="1"/>
            <a:r>
              <a:rPr lang="en-IN" dirty="0" smtClean="0"/>
              <a:t>Clustering</a:t>
            </a:r>
          </a:p>
          <a:p>
            <a:pPr lvl="1"/>
            <a:r>
              <a:rPr lang="en-IN" dirty="0" smtClean="0"/>
              <a:t>PCA and ICA</a:t>
            </a:r>
          </a:p>
          <a:p>
            <a:endParaRPr lang="en-I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8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115" y="3269671"/>
            <a:ext cx="3034145" cy="3034145"/>
          </a:xfrm>
          <a:prstGeom prst="rect">
            <a:avLst/>
          </a:prstGeom>
        </p:spPr>
      </p:pic>
      <p:pic>
        <p:nvPicPr>
          <p:cNvPr id="2050" name="Picture 2" descr="https://i.vas3k.ru/7r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375" y="3228105"/>
            <a:ext cx="3075710" cy="3075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1666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66345-C3FE-4FDE-AC50-77F8EF49B9E7}" type="slidenum">
              <a:rPr lang="en-IN" smtClean="0"/>
              <a:t>9</a:t>
            </a:fld>
            <a:endParaRPr lang="en-IN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8" t="19070" r="56228" b="54407"/>
          <a:stretch/>
        </p:blipFill>
        <p:spPr bwMode="auto">
          <a:xfrm>
            <a:off x="3622088" y="3132305"/>
            <a:ext cx="4570555" cy="1874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triped Right Arrow 7"/>
          <p:cNvSpPr/>
          <p:nvPr/>
        </p:nvSpPr>
        <p:spPr>
          <a:xfrm>
            <a:off x="1846555" y="3381636"/>
            <a:ext cx="2032981" cy="985422"/>
          </a:xfrm>
          <a:prstGeom prst="striped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Forte" panose="03060902040502070203" pitchFamily="66" charset="0"/>
              </a:rPr>
              <a:t>Lets do</a:t>
            </a:r>
            <a:endParaRPr lang="en-GB" dirty="0"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843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1215</TotalTime>
  <Words>170</Words>
  <Application>Microsoft Office PowerPoint</Application>
  <PresentationFormat>On-screen Show (4:3)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Bookman Old Style</vt:lpstr>
      <vt:lpstr>Calibri</vt:lpstr>
      <vt:lpstr>Calibri Light</vt:lpstr>
      <vt:lpstr>Cambria Math</vt:lpstr>
      <vt:lpstr>Forte</vt:lpstr>
      <vt:lpstr>Office Theme</vt:lpstr>
      <vt:lpstr>DEEP LEARNING (IT549)  INTRODUCTION</vt:lpstr>
      <vt:lpstr>Deep Learning</vt:lpstr>
      <vt:lpstr>Deep ? Learning </vt:lpstr>
      <vt:lpstr>Why DEEP LEARNING  ? </vt:lpstr>
      <vt:lpstr>Scope</vt:lpstr>
      <vt:lpstr>Machine Learning</vt:lpstr>
      <vt:lpstr>Supervised Machine Learning</vt:lpstr>
      <vt:lpstr>Unsupervised Machine Learning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admin</cp:lastModifiedBy>
  <cp:revision>86</cp:revision>
  <dcterms:created xsi:type="dcterms:W3CDTF">2019-07-24T10:14:56Z</dcterms:created>
  <dcterms:modified xsi:type="dcterms:W3CDTF">2023-01-10T06:17:37Z</dcterms:modified>
</cp:coreProperties>
</file>

<file path=docProps/thumbnail.jpeg>
</file>